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53" r:id="rId1"/>
  </p:sldMasterIdLst>
  <p:notesMasterIdLst>
    <p:notesMasterId r:id="rId8"/>
  </p:notesMasterIdLst>
  <p:handoutMasterIdLst>
    <p:handoutMasterId r:id="rId9"/>
  </p:handoutMasterIdLst>
  <p:sldIdLst>
    <p:sldId id="311" r:id="rId2"/>
    <p:sldId id="295" r:id="rId3"/>
    <p:sldId id="364" r:id="rId4"/>
    <p:sldId id="376" r:id="rId5"/>
    <p:sldId id="375" r:id="rId6"/>
    <p:sldId id="367" r:id="rId7"/>
  </p:sldIdLst>
  <p:sldSz cx="9144000" cy="6858000" type="screen4x3"/>
  <p:notesSz cx="7077075" cy="93694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Wingdings 2" panose="05020102010507070707" pitchFamily="18" charset="2"/>
      <p:regular r:id="rId14"/>
    </p:embeddedFont>
    <p:embeddedFont>
      <p:font typeface="Corbel" panose="020B0503020204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6" roundtripDataSignature="AMtx7mjaRwDK4cHPrH+EZiZPJ0hoUBGw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00"/>
    <a:srgbClr val="FFD478"/>
    <a:srgbClr val="FFFD78"/>
    <a:srgbClr val="EFE2B6"/>
    <a:srgbClr val="FFFC00"/>
    <a:srgbClr val="3CA779"/>
    <a:srgbClr val="4E8F00"/>
    <a:srgbClr val="009051"/>
    <a:srgbClr val="76D6FF"/>
    <a:srgbClr val="7A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C3FECF-272E-49B9-AA07-11AC5A11AAFD}">
  <a:tblStyle styleId="{F4C3FECF-272E-49B9-AA07-11AC5A11AAF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34DF31A-9961-4EA0-85F9-45C344E5577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9" autoAdjust="0"/>
    <p:restoredTop sz="97278" autoAdjust="0"/>
  </p:normalViewPr>
  <p:slideViewPr>
    <p:cSldViewPr snapToGrid="0">
      <p:cViewPr varScale="1">
        <p:scale>
          <a:sx n="116" d="100"/>
          <a:sy n="116" d="100"/>
        </p:scale>
        <p:origin x="1836" y="108"/>
      </p:cViewPr>
      <p:guideLst/>
    </p:cSldViewPr>
  </p:slideViewPr>
  <p:outlineViewPr>
    <p:cViewPr>
      <p:scale>
        <a:sx n="33" d="100"/>
        <a:sy n="33" d="100"/>
      </p:scale>
      <p:origin x="0" y="-1098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83" d="100"/>
        <a:sy n="183" d="100"/>
      </p:scale>
      <p:origin x="0" y="-24780"/>
    </p:cViewPr>
  </p:sorterViewPr>
  <p:notesViewPr>
    <p:cSldViewPr snapToGrid="0">
      <p:cViewPr>
        <p:scale>
          <a:sx n="196" d="100"/>
          <a:sy n="196" d="100"/>
        </p:scale>
        <p:origin x="1248" y="-33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6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6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4080CA-883A-5246-BE7D-E57F381E45B0}" type="doc">
      <dgm:prSet loTypeId="urn:microsoft.com/office/officeart/2005/8/layout/hProcess11" loCatId="" qsTypeId="urn:microsoft.com/office/officeart/2005/8/quickstyle/simple1" qsCatId="simple" csTypeId="urn:microsoft.com/office/officeart/2005/8/colors/colorful3" csCatId="colorful" phldr="1"/>
      <dgm:spPr/>
    </dgm:pt>
    <dgm:pt modelId="{BB3CF540-F15A-EE41-8AD4-F72072912BF5}">
      <dgm:prSet phldrT="[Text]"/>
      <dgm:spPr/>
      <dgm:t>
        <a:bodyPr/>
        <a:lstStyle/>
        <a:p>
          <a:r>
            <a:rPr lang="en-US" dirty="0"/>
            <a:t>Initial   Metric Data Available</a:t>
          </a:r>
        </a:p>
        <a:p>
          <a:endParaRPr lang="en-US" dirty="0"/>
        </a:p>
      </dgm:t>
    </dgm:pt>
    <dgm:pt modelId="{91B6205A-F29B-AE4B-9588-EF06296A4CF7}" type="parTrans" cxnId="{B018E524-4304-D840-8984-E728272035E3}">
      <dgm:prSet/>
      <dgm:spPr/>
      <dgm:t>
        <a:bodyPr/>
        <a:lstStyle/>
        <a:p>
          <a:endParaRPr lang="en-US"/>
        </a:p>
      </dgm:t>
    </dgm:pt>
    <dgm:pt modelId="{2BF4FBB6-74B7-5F4F-8604-EB9020CCF432}" type="sibTrans" cxnId="{B018E524-4304-D840-8984-E728272035E3}">
      <dgm:prSet/>
      <dgm:spPr/>
      <dgm:t>
        <a:bodyPr/>
        <a:lstStyle/>
        <a:p>
          <a:endParaRPr lang="en-US"/>
        </a:p>
      </dgm:t>
    </dgm:pt>
    <dgm:pt modelId="{227CC3CB-A0AE-0E4F-89B7-0CDE09315C43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Legislative Research Office drafts    Maps using GIS</a:t>
          </a:r>
        </a:p>
      </dgm:t>
    </dgm:pt>
    <dgm:pt modelId="{A77E6597-68FA-8547-BFD2-59CBD97E3E82}" type="parTrans" cxnId="{8B893267-058F-B640-A814-C5494F54D14D}">
      <dgm:prSet/>
      <dgm:spPr/>
      <dgm:t>
        <a:bodyPr/>
        <a:lstStyle/>
        <a:p>
          <a:endParaRPr lang="en-US"/>
        </a:p>
      </dgm:t>
    </dgm:pt>
    <dgm:pt modelId="{01B31C8B-6206-B14B-87D8-9D5B47604D2B}" type="sibTrans" cxnId="{8B893267-058F-B640-A814-C5494F54D14D}">
      <dgm:prSet/>
      <dgm:spPr/>
      <dgm:t>
        <a:bodyPr/>
        <a:lstStyle/>
        <a:p>
          <a:endParaRPr lang="en-US"/>
        </a:p>
      </dgm:t>
    </dgm:pt>
    <dgm:pt modelId="{C96D1884-775A-7643-AC04-0EA82381B7B5}">
      <dgm:prSet phldrT="[Text]"/>
      <dgm:spPr/>
      <dgm:t>
        <a:bodyPr/>
        <a:lstStyle/>
        <a:p>
          <a:pPr algn="l"/>
          <a:r>
            <a:rPr lang="en-US" dirty="0"/>
            <a:t>Redistricting Committee Reviews and Adjusts Maps</a:t>
          </a:r>
        </a:p>
        <a:p>
          <a:pPr algn="l"/>
          <a:endParaRPr lang="en-US" dirty="0"/>
        </a:p>
        <a:p>
          <a:pPr algn="l"/>
          <a:endParaRPr lang="en-US" dirty="0"/>
        </a:p>
      </dgm:t>
    </dgm:pt>
    <dgm:pt modelId="{A723AEA5-4D55-4C40-A59A-498EEF0AECFE}" type="parTrans" cxnId="{A2909BB3-78C8-4247-923B-FEF2DB4E2D12}">
      <dgm:prSet/>
      <dgm:spPr/>
      <dgm:t>
        <a:bodyPr/>
        <a:lstStyle/>
        <a:p>
          <a:endParaRPr lang="en-US"/>
        </a:p>
      </dgm:t>
    </dgm:pt>
    <dgm:pt modelId="{60D3D0F1-D6F7-8F4D-813D-158AC5BDD3BE}" type="sibTrans" cxnId="{A2909BB3-78C8-4247-923B-FEF2DB4E2D12}">
      <dgm:prSet/>
      <dgm:spPr/>
      <dgm:t>
        <a:bodyPr/>
        <a:lstStyle/>
        <a:p>
          <a:endParaRPr lang="en-US"/>
        </a:p>
      </dgm:t>
    </dgm:pt>
    <dgm:pt modelId="{5255E6E5-37A2-F24C-9408-C18D4526CF11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Public Hearings on Proposed Maps</a:t>
          </a:r>
        </a:p>
      </dgm:t>
    </dgm:pt>
    <dgm:pt modelId="{CBFD25CD-317A-5C44-8394-25FFF3F43E5C}" type="parTrans" cxnId="{911B6BB3-DFE6-D241-8A05-8FCEA2E23FA9}">
      <dgm:prSet/>
      <dgm:spPr/>
      <dgm:t>
        <a:bodyPr/>
        <a:lstStyle/>
        <a:p>
          <a:endParaRPr lang="en-US"/>
        </a:p>
      </dgm:t>
    </dgm:pt>
    <dgm:pt modelId="{45225994-1CC2-B94F-BC22-9420FE45649C}" type="sibTrans" cxnId="{911B6BB3-DFE6-D241-8A05-8FCEA2E23FA9}">
      <dgm:prSet/>
      <dgm:spPr/>
      <dgm:t>
        <a:bodyPr/>
        <a:lstStyle/>
        <a:p>
          <a:endParaRPr lang="en-US"/>
        </a:p>
      </dgm:t>
    </dgm:pt>
    <dgm:pt modelId="{5FD107AE-9D06-1F45-B53D-DB45C2EBD17C}">
      <dgm:prSet phldrT="[Text]"/>
      <dgm:spPr/>
      <dgm:t>
        <a:bodyPr/>
        <a:lstStyle/>
        <a:p>
          <a:r>
            <a:rPr lang="en-US" dirty="0"/>
            <a:t>Legislature Approves Map Legislation</a:t>
          </a:r>
        </a:p>
        <a:p>
          <a:endParaRPr lang="en-US" dirty="0"/>
        </a:p>
      </dgm:t>
    </dgm:pt>
    <dgm:pt modelId="{3BE4C805-1EA4-904E-9DFF-40E9D99F0673}" type="parTrans" cxnId="{CCB810DE-CDB1-6A46-A225-5D1AB71482AA}">
      <dgm:prSet/>
      <dgm:spPr/>
      <dgm:t>
        <a:bodyPr/>
        <a:lstStyle/>
        <a:p>
          <a:endParaRPr lang="en-US"/>
        </a:p>
      </dgm:t>
    </dgm:pt>
    <dgm:pt modelId="{0AB616EA-7E5E-F843-835D-2640BE695526}" type="sibTrans" cxnId="{CCB810DE-CDB1-6A46-A225-5D1AB71482AA}">
      <dgm:prSet/>
      <dgm:spPr/>
      <dgm:t>
        <a:bodyPr/>
        <a:lstStyle/>
        <a:p>
          <a:endParaRPr lang="en-US"/>
        </a:p>
      </dgm:t>
    </dgm:pt>
    <dgm:pt modelId="{8615DBC6-6745-6D4D-BDAA-D67C9DD38B7F}">
      <dgm:prSet phldrT="[Text]"/>
      <dgm:spPr/>
      <dgm:t>
        <a:bodyPr/>
        <a:lstStyle/>
        <a:p>
          <a:pPr algn="l"/>
          <a:endParaRPr lang="en-US" dirty="0"/>
        </a:p>
        <a:p>
          <a:pPr algn="l"/>
          <a:endParaRPr lang="en-US" dirty="0"/>
        </a:p>
        <a:p>
          <a:pPr algn="l"/>
          <a:r>
            <a:rPr lang="en-US" dirty="0"/>
            <a:t>Governor Signs or  Vetoes Map Legislation </a:t>
          </a:r>
        </a:p>
      </dgm:t>
    </dgm:pt>
    <dgm:pt modelId="{0F50E3B9-2496-9E41-BCC5-03A1F856FA67}" type="parTrans" cxnId="{570C04BF-91C2-334D-B61F-5A9FE187B4C5}">
      <dgm:prSet/>
      <dgm:spPr/>
      <dgm:t>
        <a:bodyPr/>
        <a:lstStyle/>
        <a:p>
          <a:endParaRPr lang="en-US"/>
        </a:p>
      </dgm:t>
    </dgm:pt>
    <dgm:pt modelId="{644EC5C0-643B-AA45-BAFF-692D1C39C48D}" type="sibTrans" cxnId="{570C04BF-91C2-334D-B61F-5A9FE187B4C5}">
      <dgm:prSet/>
      <dgm:spPr/>
      <dgm:t>
        <a:bodyPr/>
        <a:lstStyle/>
        <a:p>
          <a:endParaRPr lang="en-US"/>
        </a:p>
      </dgm:t>
    </dgm:pt>
    <dgm:pt modelId="{0166F949-DDA6-594A-BA4F-72020B0AE35B}" type="pres">
      <dgm:prSet presAssocID="{3A4080CA-883A-5246-BE7D-E57F381E45B0}" presName="Name0" presStyleCnt="0">
        <dgm:presLayoutVars>
          <dgm:dir/>
          <dgm:resizeHandles val="exact"/>
        </dgm:presLayoutVars>
      </dgm:prSet>
      <dgm:spPr/>
    </dgm:pt>
    <dgm:pt modelId="{35D5C725-16CB-6046-9ED6-6BFC066A089E}" type="pres">
      <dgm:prSet presAssocID="{3A4080CA-883A-5246-BE7D-E57F381E45B0}" presName="arrow" presStyleLbl="bgShp" presStyleIdx="0" presStyleCnt="1"/>
      <dgm:spPr/>
    </dgm:pt>
    <dgm:pt modelId="{2149FA4C-5502-6142-98A6-47B31BD82E0D}" type="pres">
      <dgm:prSet presAssocID="{3A4080CA-883A-5246-BE7D-E57F381E45B0}" presName="points" presStyleCnt="0"/>
      <dgm:spPr/>
    </dgm:pt>
    <dgm:pt modelId="{58D12F54-85EC-F24E-9224-D05A385B04BC}" type="pres">
      <dgm:prSet presAssocID="{BB3CF540-F15A-EE41-8AD4-F72072912BF5}" presName="compositeA" presStyleCnt="0"/>
      <dgm:spPr/>
    </dgm:pt>
    <dgm:pt modelId="{6ECDB904-5A0A-7E44-A936-9CB46BD746A3}" type="pres">
      <dgm:prSet presAssocID="{BB3CF540-F15A-EE41-8AD4-F72072912BF5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F8150-44A9-DC44-8466-B121D4B343B4}" type="pres">
      <dgm:prSet presAssocID="{BB3CF540-F15A-EE41-8AD4-F72072912BF5}" presName="circleA" presStyleLbl="node1" presStyleIdx="0" presStyleCnt="6" custScaleX="119626" custScaleY="116311"/>
      <dgm:spPr/>
    </dgm:pt>
    <dgm:pt modelId="{4114FA9E-6E84-2244-860D-66073A994E01}" type="pres">
      <dgm:prSet presAssocID="{BB3CF540-F15A-EE41-8AD4-F72072912BF5}" presName="spaceA" presStyleCnt="0"/>
      <dgm:spPr/>
    </dgm:pt>
    <dgm:pt modelId="{EF1E7A93-CDA1-EA47-BF49-1481596643D6}" type="pres">
      <dgm:prSet presAssocID="{2BF4FBB6-74B7-5F4F-8604-EB9020CCF432}" presName="space" presStyleCnt="0"/>
      <dgm:spPr/>
    </dgm:pt>
    <dgm:pt modelId="{831821CB-2736-7349-8514-C81B89561BB1}" type="pres">
      <dgm:prSet presAssocID="{227CC3CB-A0AE-0E4F-89B7-0CDE09315C43}" presName="compositeB" presStyleCnt="0"/>
      <dgm:spPr/>
    </dgm:pt>
    <dgm:pt modelId="{1B8C4E16-2256-E64D-8F06-7DAD2D1D5D98}" type="pres">
      <dgm:prSet presAssocID="{227CC3CB-A0AE-0E4F-89B7-0CDE09315C43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59994-F709-A744-B443-C1DEF7CA8B0B}" type="pres">
      <dgm:prSet presAssocID="{227CC3CB-A0AE-0E4F-89B7-0CDE09315C43}" presName="circleB" presStyleLbl="node1" presStyleIdx="1" presStyleCnt="6" custScaleX="119626" custScaleY="116311"/>
      <dgm:spPr/>
    </dgm:pt>
    <dgm:pt modelId="{472ACDDC-3826-0F40-A92D-8BC28969EA85}" type="pres">
      <dgm:prSet presAssocID="{227CC3CB-A0AE-0E4F-89B7-0CDE09315C43}" presName="spaceB" presStyleCnt="0"/>
      <dgm:spPr/>
    </dgm:pt>
    <dgm:pt modelId="{2894A7FB-7B0A-474B-9C6A-78D490C88996}" type="pres">
      <dgm:prSet presAssocID="{01B31C8B-6206-B14B-87D8-9D5B47604D2B}" presName="space" presStyleCnt="0"/>
      <dgm:spPr/>
    </dgm:pt>
    <dgm:pt modelId="{DC75E34D-BC89-1247-8718-6B9C4B4A21E2}" type="pres">
      <dgm:prSet presAssocID="{C96D1884-775A-7643-AC04-0EA82381B7B5}" presName="compositeA" presStyleCnt="0"/>
      <dgm:spPr/>
    </dgm:pt>
    <dgm:pt modelId="{7C735D49-59B6-E948-9FA3-B7F51C27B0F5}" type="pres">
      <dgm:prSet presAssocID="{C96D1884-775A-7643-AC04-0EA82381B7B5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7867C-7010-1F44-AA40-8A17B7720FC9}" type="pres">
      <dgm:prSet presAssocID="{C96D1884-775A-7643-AC04-0EA82381B7B5}" presName="circleA" presStyleLbl="node1" presStyleIdx="2" presStyleCnt="6" custScaleX="119626" custScaleY="116311"/>
      <dgm:spPr/>
    </dgm:pt>
    <dgm:pt modelId="{DC29AFDB-2322-D341-8BDD-1A6690E05D06}" type="pres">
      <dgm:prSet presAssocID="{C96D1884-775A-7643-AC04-0EA82381B7B5}" presName="spaceA" presStyleCnt="0"/>
      <dgm:spPr/>
    </dgm:pt>
    <dgm:pt modelId="{9CA359C8-3D61-4F42-9023-2BDDC5A8C4A7}" type="pres">
      <dgm:prSet presAssocID="{60D3D0F1-D6F7-8F4D-813D-158AC5BDD3BE}" presName="space" presStyleCnt="0"/>
      <dgm:spPr/>
    </dgm:pt>
    <dgm:pt modelId="{673BC888-958E-1E49-B55D-0ECB22ABF0E2}" type="pres">
      <dgm:prSet presAssocID="{5255E6E5-37A2-F24C-9408-C18D4526CF11}" presName="compositeB" presStyleCnt="0"/>
      <dgm:spPr/>
    </dgm:pt>
    <dgm:pt modelId="{B916D950-24C3-5B4A-A8FE-4040452429DB}" type="pres">
      <dgm:prSet presAssocID="{5255E6E5-37A2-F24C-9408-C18D4526CF11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74197-7BDE-4E45-9DB0-0D5455F35259}" type="pres">
      <dgm:prSet presAssocID="{5255E6E5-37A2-F24C-9408-C18D4526CF11}" presName="circleB" presStyleLbl="node1" presStyleIdx="3" presStyleCnt="6" custScaleX="119626" custScaleY="116311"/>
      <dgm:spPr/>
    </dgm:pt>
    <dgm:pt modelId="{B512D2F3-6A17-DE4E-9D38-3FC6DF04EEBF}" type="pres">
      <dgm:prSet presAssocID="{5255E6E5-37A2-F24C-9408-C18D4526CF11}" presName="spaceB" presStyleCnt="0"/>
      <dgm:spPr/>
    </dgm:pt>
    <dgm:pt modelId="{F4129FD0-0054-1F49-8D07-86455890F23F}" type="pres">
      <dgm:prSet presAssocID="{45225994-1CC2-B94F-BC22-9420FE45649C}" presName="space" presStyleCnt="0"/>
      <dgm:spPr/>
    </dgm:pt>
    <dgm:pt modelId="{CBC5A78D-AE04-5141-BE33-271CF0F538FD}" type="pres">
      <dgm:prSet presAssocID="{5FD107AE-9D06-1F45-B53D-DB45C2EBD17C}" presName="compositeA" presStyleCnt="0"/>
      <dgm:spPr/>
    </dgm:pt>
    <dgm:pt modelId="{1AE6A7BB-D2AA-FB49-AD58-8D1067B8D36E}" type="pres">
      <dgm:prSet presAssocID="{5FD107AE-9D06-1F45-B53D-DB45C2EBD17C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54B0A-15B2-3B4B-BDFE-705C8203B662}" type="pres">
      <dgm:prSet presAssocID="{5FD107AE-9D06-1F45-B53D-DB45C2EBD17C}" presName="circleA" presStyleLbl="node1" presStyleIdx="4" presStyleCnt="6" custScaleX="119626" custScaleY="116311"/>
      <dgm:spPr/>
    </dgm:pt>
    <dgm:pt modelId="{80CB7EF1-6439-544D-B573-12ADB085E756}" type="pres">
      <dgm:prSet presAssocID="{5FD107AE-9D06-1F45-B53D-DB45C2EBD17C}" presName="spaceA" presStyleCnt="0"/>
      <dgm:spPr/>
    </dgm:pt>
    <dgm:pt modelId="{18BCBC69-1B5B-5A4A-AB24-75A0D5279307}" type="pres">
      <dgm:prSet presAssocID="{0AB616EA-7E5E-F843-835D-2640BE695526}" presName="space" presStyleCnt="0"/>
      <dgm:spPr/>
    </dgm:pt>
    <dgm:pt modelId="{112A10CB-7A59-564C-91BC-206BB74B7606}" type="pres">
      <dgm:prSet presAssocID="{8615DBC6-6745-6D4D-BDAA-D67C9DD38B7F}" presName="compositeB" presStyleCnt="0"/>
      <dgm:spPr/>
    </dgm:pt>
    <dgm:pt modelId="{3201BD54-70BC-CC48-941D-882E19A22AA3}" type="pres">
      <dgm:prSet presAssocID="{8615DBC6-6745-6D4D-BDAA-D67C9DD38B7F}" presName="textB" presStyleLbl="revTx" presStyleIdx="5" presStyleCnt="6" custLinFactNeighborX="12952" custLinFactNeighborY="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30EB8-1BDC-0E48-B54F-14E1AEC939D4}" type="pres">
      <dgm:prSet presAssocID="{8615DBC6-6745-6D4D-BDAA-D67C9DD38B7F}" presName="circleB" presStyleLbl="node1" presStyleIdx="5" presStyleCnt="6" custScaleX="119626" custScaleY="116311"/>
      <dgm:spPr/>
    </dgm:pt>
    <dgm:pt modelId="{EA7B6CCA-90E5-7144-AC27-9EB56B8A907A}" type="pres">
      <dgm:prSet presAssocID="{8615DBC6-6745-6D4D-BDAA-D67C9DD38B7F}" presName="spaceB" presStyleCnt="0"/>
      <dgm:spPr/>
    </dgm:pt>
  </dgm:ptLst>
  <dgm:cxnLst>
    <dgm:cxn modelId="{570C04BF-91C2-334D-B61F-5A9FE187B4C5}" srcId="{3A4080CA-883A-5246-BE7D-E57F381E45B0}" destId="{8615DBC6-6745-6D4D-BDAA-D67C9DD38B7F}" srcOrd="5" destOrd="0" parTransId="{0F50E3B9-2496-9E41-BCC5-03A1F856FA67}" sibTransId="{644EC5C0-643B-AA45-BAFF-692D1C39C48D}"/>
    <dgm:cxn modelId="{A2909BB3-78C8-4247-923B-FEF2DB4E2D12}" srcId="{3A4080CA-883A-5246-BE7D-E57F381E45B0}" destId="{C96D1884-775A-7643-AC04-0EA82381B7B5}" srcOrd="2" destOrd="0" parTransId="{A723AEA5-4D55-4C40-A59A-498EEF0AECFE}" sibTransId="{60D3D0F1-D6F7-8F4D-813D-158AC5BDD3BE}"/>
    <dgm:cxn modelId="{D464ECE7-FC07-8C4C-8F37-1822216A10BB}" type="presOf" srcId="{BB3CF540-F15A-EE41-8AD4-F72072912BF5}" destId="{6ECDB904-5A0A-7E44-A936-9CB46BD746A3}" srcOrd="0" destOrd="0" presId="urn:microsoft.com/office/officeart/2005/8/layout/hProcess11"/>
    <dgm:cxn modelId="{0D1CF774-3373-524E-B06D-BCF85C83E178}" type="presOf" srcId="{3A4080CA-883A-5246-BE7D-E57F381E45B0}" destId="{0166F949-DDA6-594A-BA4F-72020B0AE35B}" srcOrd="0" destOrd="0" presId="urn:microsoft.com/office/officeart/2005/8/layout/hProcess11"/>
    <dgm:cxn modelId="{453FE5DA-E7DD-5942-91FE-D597A7EAA12C}" type="presOf" srcId="{5FD107AE-9D06-1F45-B53D-DB45C2EBD17C}" destId="{1AE6A7BB-D2AA-FB49-AD58-8D1067B8D36E}" srcOrd="0" destOrd="0" presId="urn:microsoft.com/office/officeart/2005/8/layout/hProcess11"/>
    <dgm:cxn modelId="{CCB810DE-CDB1-6A46-A225-5D1AB71482AA}" srcId="{3A4080CA-883A-5246-BE7D-E57F381E45B0}" destId="{5FD107AE-9D06-1F45-B53D-DB45C2EBD17C}" srcOrd="4" destOrd="0" parTransId="{3BE4C805-1EA4-904E-9DFF-40E9D99F0673}" sibTransId="{0AB616EA-7E5E-F843-835D-2640BE695526}"/>
    <dgm:cxn modelId="{B9F37377-7104-4D4A-8312-DACBE86CF965}" type="presOf" srcId="{227CC3CB-A0AE-0E4F-89B7-0CDE09315C43}" destId="{1B8C4E16-2256-E64D-8F06-7DAD2D1D5D98}" srcOrd="0" destOrd="0" presId="urn:microsoft.com/office/officeart/2005/8/layout/hProcess11"/>
    <dgm:cxn modelId="{B018E524-4304-D840-8984-E728272035E3}" srcId="{3A4080CA-883A-5246-BE7D-E57F381E45B0}" destId="{BB3CF540-F15A-EE41-8AD4-F72072912BF5}" srcOrd="0" destOrd="0" parTransId="{91B6205A-F29B-AE4B-9588-EF06296A4CF7}" sibTransId="{2BF4FBB6-74B7-5F4F-8604-EB9020CCF432}"/>
    <dgm:cxn modelId="{911B6BB3-DFE6-D241-8A05-8FCEA2E23FA9}" srcId="{3A4080CA-883A-5246-BE7D-E57F381E45B0}" destId="{5255E6E5-37A2-F24C-9408-C18D4526CF11}" srcOrd="3" destOrd="0" parTransId="{CBFD25CD-317A-5C44-8394-25FFF3F43E5C}" sibTransId="{45225994-1CC2-B94F-BC22-9420FE45649C}"/>
    <dgm:cxn modelId="{C3095863-868C-C145-BB9F-A0E56FFBC3E2}" type="presOf" srcId="{5255E6E5-37A2-F24C-9408-C18D4526CF11}" destId="{B916D950-24C3-5B4A-A8FE-4040452429DB}" srcOrd="0" destOrd="0" presId="urn:microsoft.com/office/officeart/2005/8/layout/hProcess11"/>
    <dgm:cxn modelId="{D2B81851-00F5-E54A-9115-AFDA54F883A4}" type="presOf" srcId="{8615DBC6-6745-6D4D-BDAA-D67C9DD38B7F}" destId="{3201BD54-70BC-CC48-941D-882E19A22AA3}" srcOrd="0" destOrd="0" presId="urn:microsoft.com/office/officeart/2005/8/layout/hProcess11"/>
    <dgm:cxn modelId="{59857A48-46DE-2849-B53E-6CB867FEA695}" type="presOf" srcId="{C96D1884-775A-7643-AC04-0EA82381B7B5}" destId="{7C735D49-59B6-E948-9FA3-B7F51C27B0F5}" srcOrd="0" destOrd="0" presId="urn:microsoft.com/office/officeart/2005/8/layout/hProcess11"/>
    <dgm:cxn modelId="{8B893267-058F-B640-A814-C5494F54D14D}" srcId="{3A4080CA-883A-5246-BE7D-E57F381E45B0}" destId="{227CC3CB-A0AE-0E4F-89B7-0CDE09315C43}" srcOrd="1" destOrd="0" parTransId="{A77E6597-68FA-8547-BFD2-59CBD97E3E82}" sibTransId="{01B31C8B-6206-B14B-87D8-9D5B47604D2B}"/>
    <dgm:cxn modelId="{2E0E6BC3-1562-0C47-8695-46852EBB4299}" type="presParOf" srcId="{0166F949-DDA6-594A-BA4F-72020B0AE35B}" destId="{35D5C725-16CB-6046-9ED6-6BFC066A089E}" srcOrd="0" destOrd="0" presId="urn:microsoft.com/office/officeart/2005/8/layout/hProcess11"/>
    <dgm:cxn modelId="{CE3CA986-1A8E-D241-AAC6-0830CF1842AD}" type="presParOf" srcId="{0166F949-DDA6-594A-BA4F-72020B0AE35B}" destId="{2149FA4C-5502-6142-98A6-47B31BD82E0D}" srcOrd="1" destOrd="0" presId="urn:microsoft.com/office/officeart/2005/8/layout/hProcess11"/>
    <dgm:cxn modelId="{33210BCA-5372-4D45-AF10-8152AEA3FBBB}" type="presParOf" srcId="{2149FA4C-5502-6142-98A6-47B31BD82E0D}" destId="{58D12F54-85EC-F24E-9224-D05A385B04BC}" srcOrd="0" destOrd="0" presId="urn:microsoft.com/office/officeart/2005/8/layout/hProcess11"/>
    <dgm:cxn modelId="{12CB07B2-476B-884A-957D-F175D8E0D835}" type="presParOf" srcId="{58D12F54-85EC-F24E-9224-D05A385B04BC}" destId="{6ECDB904-5A0A-7E44-A936-9CB46BD746A3}" srcOrd="0" destOrd="0" presId="urn:microsoft.com/office/officeart/2005/8/layout/hProcess11"/>
    <dgm:cxn modelId="{66E2155E-4186-2B43-9A71-EE57F7E36739}" type="presParOf" srcId="{58D12F54-85EC-F24E-9224-D05A385B04BC}" destId="{8E2F8150-44A9-DC44-8466-B121D4B343B4}" srcOrd="1" destOrd="0" presId="urn:microsoft.com/office/officeart/2005/8/layout/hProcess11"/>
    <dgm:cxn modelId="{A5AE3916-AD47-A545-9AE8-72FD320F1626}" type="presParOf" srcId="{58D12F54-85EC-F24E-9224-D05A385B04BC}" destId="{4114FA9E-6E84-2244-860D-66073A994E01}" srcOrd="2" destOrd="0" presId="urn:microsoft.com/office/officeart/2005/8/layout/hProcess11"/>
    <dgm:cxn modelId="{38B216CD-384C-764F-90BB-F5E3AB84BBA1}" type="presParOf" srcId="{2149FA4C-5502-6142-98A6-47B31BD82E0D}" destId="{EF1E7A93-CDA1-EA47-BF49-1481596643D6}" srcOrd="1" destOrd="0" presId="urn:microsoft.com/office/officeart/2005/8/layout/hProcess11"/>
    <dgm:cxn modelId="{402E6C1A-6C98-8D41-AEB2-360651423E65}" type="presParOf" srcId="{2149FA4C-5502-6142-98A6-47B31BD82E0D}" destId="{831821CB-2736-7349-8514-C81B89561BB1}" srcOrd="2" destOrd="0" presId="urn:microsoft.com/office/officeart/2005/8/layout/hProcess11"/>
    <dgm:cxn modelId="{44C80E95-FFCD-B943-BBC0-F5A380C6B396}" type="presParOf" srcId="{831821CB-2736-7349-8514-C81B89561BB1}" destId="{1B8C4E16-2256-E64D-8F06-7DAD2D1D5D98}" srcOrd="0" destOrd="0" presId="urn:microsoft.com/office/officeart/2005/8/layout/hProcess11"/>
    <dgm:cxn modelId="{FC24D216-C48A-AD4D-94D4-A8241DF3B269}" type="presParOf" srcId="{831821CB-2736-7349-8514-C81B89561BB1}" destId="{E5A59994-F709-A744-B443-C1DEF7CA8B0B}" srcOrd="1" destOrd="0" presId="urn:microsoft.com/office/officeart/2005/8/layout/hProcess11"/>
    <dgm:cxn modelId="{DDA3A4BA-27AA-CB4B-8D94-8B4C9FD8BF9B}" type="presParOf" srcId="{831821CB-2736-7349-8514-C81B89561BB1}" destId="{472ACDDC-3826-0F40-A92D-8BC28969EA85}" srcOrd="2" destOrd="0" presId="urn:microsoft.com/office/officeart/2005/8/layout/hProcess11"/>
    <dgm:cxn modelId="{357BAFC9-53FE-B646-AFAC-077CDB9329AD}" type="presParOf" srcId="{2149FA4C-5502-6142-98A6-47B31BD82E0D}" destId="{2894A7FB-7B0A-474B-9C6A-78D490C88996}" srcOrd="3" destOrd="0" presId="urn:microsoft.com/office/officeart/2005/8/layout/hProcess11"/>
    <dgm:cxn modelId="{1DCD74A9-68CB-5A4C-B86D-7E81CA6626EE}" type="presParOf" srcId="{2149FA4C-5502-6142-98A6-47B31BD82E0D}" destId="{DC75E34D-BC89-1247-8718-6B9C4B4A21E2}" srcOrd="4" destOrd="0" presId="urn:microsoft.com/office/officeart/2005/8/layout/hProcess11"/>
    <dgm:cxn modelId="{9BFE093C-6720-7445-B737-422CC811C055}" type="presParOf" srcId="{DC75E34D-BC89-1247-8718-6B9C4B4A21E2}" destId="{7C735D49-59B6-E948-9FA3-B7F51C27B0F5}" srcOrd="0" destOrd="0" presId="urn:microsoft.com/office/officeart/2005/8/layout/hProcess11"/>
    <dgm:cxn modelId="{8BA737C4-6BC6-6940-927A-59D948A252A6}" type="presParOf" srcId="{DC75E34D-BC89-1247-8718-6B9C4B4A21E2}" destId="{5607867C-7010-1F44-AA40-8A17B7720FC9}" srcOrd="1" destOrd="0" presId="urn:microsoft.com/office/officeart/2005/8/layout/hProcess11"/>
    <dgm:cxn modelId="{F4E81455-1EBA-7B4E-9886-BEC33CC691BF}" type="presParOf" srcId="{DC75E34D-BC89-1247-8718-6B9C4B4A21E2}" destId="{DC29AFDB-2322-D341-8BDD-1A6690E05D06}" srcOrd="2" destOrd="0" presId="urn:microsoft.com/office/officeart/2005/8/layout/hProcess11"/>
    <dgm:cxn modelId="{D130FBF7-8621-0641-9454-0AF7E7279E95}" type="presParOf" srcId="{2149FA4C-5502-6142-98A6-47B31BD82E0D}" destId="{9CA359C8-3D61-4F42-9023-2BDDC5A8C4A7}" srcOrd="5" destOrd="0" presId="urn:microsoft.com/office/officeart/2005/8/layout/hProcess11"/>
    <dgm:cxn modelId="{1D54D706-4B40-D448-A0B6-8779D4A18C56}" type="presParOf" srcId="{2149FA4C-5502-6142-98A6-47B31BD82E0D}" destId="{673BC888-958E-1E49-B55D-0ECB22ABF0E2}" srcOrd="6" destOrd="0" presId="urn:microsoft.com/office/officeart/2005/8/layout/hProcess11"/>
    <dgm:cxn modelId="{6740CD54-54A7-6846-8604-6B256EDF92B0}" type="presParOf" srcId="{673BC888-958E-1E49-B55D-0ECB22ABF0E2}" destId="{B916D950-24C3-5B4A-A8FE-4040452429DB}" srcOrd="0" destOrd="0" presId="urn:microsoft.com/office/officeart/2005/8/layout/hProcess11"/>
    <dgm:cxn modelId="{A2996BCF-487D-9B4A-9429-42DB72595BAE}" type="presParOf" srcId="{673BC888-958E-1E49-B55D-0ECB22ABF0E2}" destId="{BED74197-7BDE-4E45-9DB0-0D5455F35259}" srcOrd="1" destOrd="0" presId="urn:microsoft.com/office/officeart/2005/8/layout/hProcess11"/>
    <dgm:cxn modelId="{CC8212BA-A81C-0942-BE14-5477AE0212FF}" type="presParOf" srcId="{673BC888-958E-1E49-B55D-0ECB22ABF0E2}" destId="{B512D2F3-6A17-DE4E-9D38-3FC6DF04EEBF}" srcOrd="2" destOrd="0" presId="urn:microsoft.com/office/officeart/2005/8/layout/hProcess11"/>
    <dgm:cxn modelId="{6B61A44C-3890-634A-A972-4107D38F78A8}" type="presParOf" srcId="{2149FA4C-5502-6142-98A6-47B31BD82E0D}" destId="{F4129FD0-0054-1F49-8D07-86455890F23F}" srcOrd="7" destOrd="0" presId="urn:microsoft.com/office/officeart/2005/8/layout/hProcess11"/>
    <dgm:cxn modelId="{ACD90077-1867-ED4A-BD5D-2F89E839B92B}" type="presParOf" srcId="{2149FA4C-5502-6142-98A6-47B31BD82E0D}" destId="{CBC5A78D-AE04-5141-BE33-271CF0F538FD}" srcOrd="8" destOrd="0" presId="urn:microsoft.com/office/officeart/2005/8/layout/hProcess11"/>
    <dgm:cxn modelId="{B291E812-E6FF-FE48-8B79-1E3A4A513FFF}" type="presParOf" srcId="{CBC5A78D-AE04-5141-BE33-271CF0F538FD}" destId="{1AE6A7BB-D2AA-FB49-AD58-8D1067B8D36E}" srcOrd="0" destOrd="0" presId="urn:microsoft.com/office/officeart/2005/8/layout/hProcess11"/>
    <dgm:cxn modelId="{B756C2E0-C88F-C340-90A6-9E38A0E4BABE}" type="presParOf" srcId="{CBC5A78D-AE04-5141-BE33-271CF0F538FD}" destId="{35B54B0A-15B2-3B4B-BDFE-705C8203B662}" srcOrd="1" destOrd="0" presId="urn:microsoft.com/office/officeart/2005/8/layout/hProcess11"/>
    <dgm:cxn modelId="{C36EEDA8-67BE-E54D-959A-5AB0FC53F6FB}" type="presParOf" srcId="{CBC5A78D-AE04-5141-BE33-271CF0F538FD}" destId="{80CB7EF1-6439-544D-B573-12ADB085E756}" srcOrd="2" destOrd="0" presId="urn:microsoft.com/office/officeart/2005/8/layout/hProcess11"/>
    <dgm:cxn modelId="{AD9B7401-1710-714A-875D-871736E8BAC5}" type="presParOf" srcId="{2149FA4C-5502-6142-98A6-47B31BD82E0D}" destId="{18BCBC69-1B5B-5A4A-AB24-75A0D5279307}" srcOrd="9" destOrd="0" presId="urn:microsoft.com/office/officeart/2005/8/layout/hProcess11"/>
    <dgm:cxn modelId="{2A690C6D-147E-F84B-A880-26D13BBE8526}" type="presParOf" srcId="{2149FA4C-5502-6142-98A6-47B31BD82E0D}" destId="{112A10CB-7A59-564C-91BC-206BB74B7606}" srcOrd="10" destOrd="0" presId="urn:microsoft.com/office/officeart/2005/8/layout/hProcess11"/>
    <dgm:cxn modelId="{9399FB7A-E9A7-5B4E-952A-11855AD30488}" type="presParOf" srcId="{112A10CB-7A59-564C-91BC-206BB74B7606}" destId="{3201BD54-70BC-CC48-941D-882E19A22AA3}" srcOrd="0" destOrd="0" presId="urn:microsoft.com/office/officeart/2005/8/layout/hProcess11"/>
    <dgm:cxn modelId="{09BB50B0-5737-8740-BBE9-B329587B001D}" type="presParOf" srcId="{112A10CB-7A59-564C-91BC-206BB74B7606}" destId="{99830EB8-1BDC-0E48-B54F-14E1AEC939D4}" srcOrd="1" destOrd="0" presId="urn:microsoft.com/office/officeart/2005/8/layout/hProcess11"/>
    <dgm:cxn modelId="{198C095E-D2D3-0A47-9399-768681FB9694}" type="presParOf" srcId="{112A10CB-7A59-564C-91BC-206BB74B7606}" destId="{EA7B6CCA-90E5-7144-AC27-9EB56B8A907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5C725-16CB-6046-9ED6-6BFC066A089E}">
      <dsp:nvSpPr>
        <dsp:cNvPr id="0" name=""/>
        <dsp:cNvSpPr/>
      </dsp:nvSpPr>
      <dsp:spPr>
        <a:xfrm>
          <a:off x="0" y="1006851"/>
          <a:ext cx="5534250" cy="1342469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DB904-5A0A-7E44-A936-9CB46BD746A3}">
      <dsp:nvSpPr>
        <dsp:cNvPr id="0" name=""/>
        <dsp:cNvSpPr/>
      </dsp:nvSpPr>
      <dsp:spPr>
        <a:xfrm>
          <a:off x="1368" y="0"/>
          <a:ext cx="796494" cy="1342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Initial   Metric Data Available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368" y="0"/>
        <a:ext cx="796494" cy="1342469"/>
      </dsp:txXfrm>
    </dsp:sp>
    <dsp:sp modelId="{8E2F8150-44A9-DC44-8466-B121D4B343B4}">
      <dsp:nvSpPr>
        <dsp:cNvPr id="0" name=""/>
        <dsp:cNvSpPr/>
      </dsp:nvSpPr>
      <dsp:spPr>
        <a:xfrm>
          <a:off x="198872" y="1482906"/>
          <a:ext cx="401485" cy="3903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C4E16-2256-E64D-8F06-7DAD2D1D5D98}">
      <dsp:nvSpPr>
        <dsp:cNvPr id="0" name=""/>
        <dsp:cNvSpPr/>
      </dsp:nvSpPr>
      <dsp:spPr>
        <a:xfrm>
          <a:off x="837686" y="2013703"/>
          <a:ext cx="796494" cy="1342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Legislative Research Office drafts    Maps using GIS</a:t>
          </a:r>
        </a:p>
      </dsp:txBody>
      <dsp:txXfrm>
        <a:off x="837686" y="2013703"/>
        <a:ext cx="796494" cy="1342469"/>
      </dsp:txXfrm>
    </dsp:sp>
    <dsp:sp modelId="{E5A59994-F709-A744-B443-C1DEF7CA8B0B}">
      <dsp:nvSpPr>
        <dsp:cNvPr id="0" name=""/>
        <dsp:cNvSpPr/>
      </dsp:nvSpPr>
      <dsp:spPr>
        <a:xfrm>
          <a:off x="1035191" y="1482906"/>
          <a:ext cx="401485" cy="390359"/>
        </a:xfrm>
        <a:prstGeom prst="ellipse">
          <a:avLst/>
        </a:prstGeom>
        <a:solidFill>
          <a:schemeClr val="accent3">
            <a:hueOff val="-75349"/>
            <a:satOff val="-4641"/>
            <a:lumOff val="-125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35D49-59B6-E948-9FA3-B7F51C27B0F5}">
      <dsp:nvSpPr>
        <dsp:cNvPr id="0" name=""/>
        <dsp:cNvSpPr/>
      </dsp:nvSpPr>
      <dsp:spPr>
        <a:xfrm>
          <a:off x="1674005" y="0"/>
          <a:ext cx="796494" cy="1342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Redistricting Committee Reviews and Adjusts Maps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674005" y="0"/>
        <a:ext cx="796494" cy="1342469"/>
      </dsp:txXfrm>
    </dsp:sp>
    <dsp:sp modelId="{5607867C-7010-1F44-AA40-8A17B7720FC9}">
      <dsp:nvSpPr>
        <dsp:cNvPr id="0" name=""/>
        <dsp:cNvSpPr/>
      </dsp:nvSpPr>
      <dsp:spPr>
        <a:xfrm>
          <a:off x="1871510" y="1482906"/>
          <a:ext cx="401485" cy="390359"/>
        </a:xfrm>
        <a:prstGeom prst="ellipse">
          <a:avLst/>
        </a:prstGeom>
        <a:solidFill>
          <a:schemeClr val="accent3">
            <a:hueOff val="-150698"/>
            <a:satOff val="-9283"/>
            <a:lumOff val="-251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6D950-24C3-5B4A-A8FE-4040452429DB}">
      <dsp:nvSpPr>
        <dsp:cNvPr id="0" name=""/>
        <dsp:cNvSpPr/>
      </dsp:nvSpPr>
      <dsp:spPr>
        <a:xfrm>
          <a:off x="2510324" y="2013703"/>
          <a:ext cx="796494" cy="1342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Public Hearings on Proposed Maps</a:t>
          </a:r>
        </a:p>
      </dsp:txBody>
      <dsp:txXfrm>
        <a:off x="2510324" y="2013703"/>
        <a:ext cx="796494" cy="1342469"/>
      </dsp:txXfrm>
    </dsp:sp>
    <dsp:sp modelId="{BED74197-7BDE-4E45-9DB0-0D5455F35259}">
      <dsp:nvSpPr>
        <dsp:cNvPr id="0" name=""/>
        <dsp:cNvSpPr/>
      </dsp:nvSpPr>
      <dsp:spPr>
        <a:xfrm>
          <a:off x="2707829" y="1482906"/>
          <a:ext cx="401485" cy="390359"/>
        </a:xfrm>
        <a:prstGeom prst="ellipse">
          <a:avLst/>
        </a:prstGeom>
        <a:solidFill>
          <a:schemeClr val="accent3">
            <a:hueOff val="-226048"/>
            <a:satOff val="-13924"/>
            <a:lumOff val="-376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6A7BB-D2AA-FB49-AD58-8D1067B8D36E}">
      <dsp:nvSpPr>
        <dsp:cNvPr id="0" name=""/>
        <dsp:cNvSpPr/>
      </dsp:nvSpPr>
      <dsp:spPr>
        <a:xfrm>
          <a:off x="3346643" y="0"/>
          <a:ext cx="796494" cy="1342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Legislature Approves Map Legislation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3346643" y="0"/>
        <a:ext cx="796494" cy="1342469"/>
      </dsp:txXfrm>
    </dsp:sp>
    <dsp:sp modelId="{35B54B0A-15B2-3B4B-BDFE-705C8203B662}">
      <dsp:nvSpPr>
        <dsp:cNvPr id="0" name=""/>
        <dsp:cNvSpPr/>
      </dsp:nvSpPr>
      <dsp:spPr>
        <a:xfrm>
          <a:off x="3544148" y="1482906"/>
          <a:ext cx="401485" cy="390359"/>
        </a:xfrm>
        <a:prstGeom prst="ellipse">
          <a:avLst/>
        </a:prstGeom>
        <a:solidFill>
          <a:schemeClr val="accent3">
            <a:hueOff val="-301397"/>
            <a:satOff val="-18566"/>
            <a:lumOff val="-501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1BD54-70BC-CC48-941D-882E19A22AA3}">
      <dsp:nvSpPr>
        <dsp:cNvPr id="0" name=""/>
        <dsp:cNvSpPr/>
      </dsp:nvSpPr>
      <dsp:spPr>
        <a:xfrm>
          <a:off x="4286124" y="2013703"/>
          <a:ext cx="796494" cy="1342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Governor Signs or  Vetoes Map Legislation </a:t>
          </a:r>
        </a:p>
      </dsp:txBody>
      <dsp:txXfrm>
        <a:off x="4286124" y="2013703"/>
        <a:ext cx="796494" cy="1342469"/>
      </dsp:txXfrm>
    </dsp:sp>
    <dsp:sp modelId="{99830EB8-1BDC-0E48-B54F-14E1AEC939D4}">
      <dsp:nvSpPr>
        <dsp:cNvPr id="0" name=""/>
        <dsp:cNvSpPr/>
      </dsp:nvSpPr>
      <dsp:spPr>
        <a:xfrm>
          <a:off x="4380467" y="1482906"/>
          <a:ext cx="401485" cy="390359"/>
        </a:xfrm>
        <a:prstGeom prst="ellipse">
          <a:avLst/>
        </a:prstGeom>
        <a:solidFill>
          <a:schemeClr val="accent3">
            <a:hueOff val="-376746"/>
            <a:satOff val="-23207"/>
            <a:lumOff val="-627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E01184E1-E20D-4BBD-AFC2-B52D137016B9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526"/>
            <a:ext cx="3067050" cy="469900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9526"/>
            <a:ext cx="3067050" cy="469900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82D31C2B-DA3F-45BE-834E-1C9C076EA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9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66733" cy="47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08706" y="0"/>
            <a:ext cx="3066733" cy="47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0338" y="1171575"/>
            <a:ext cx="4216400" cy="3162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99329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08706" y="8899329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13869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0338" y="1171575"/>
            <a:ext cx="4216400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010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60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6959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12888" y="1022350"/>
            <a:ext cx="431800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730315" y="4620196"/>
            <a:ext cx="5842519" cy="37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2" tIns="48276" rIns="96552" bIns="48276" anchor="t" anchorCtr="0">
            <a:noAutofit/>
          </a:bodyPr>
          <a:lstStyle/>
          <a:p>
            <a:endParaRPr/>
          </a:p>
        </p:txBody>
      </p:sp>
      <p:sp>
        <p:nvSpPr>
          <p:cNvPr id="138" name="Google Shape;138;p2:notes"/>
          <p:cNvSpPr txBox="1">
            <a:spLocks noGrp="1"/>
          </p:cNvSpPr>
          <p:nvPr>
            <p:ph type="sldNum" idx="12"/>
          </p:nvPr>
        </p:nvSpPr>
        <p:spPr>
          <a:xfrm>
            <a:off x="4136761" y="9118723"/>
            <a:ext cx="3164699" cy="48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2" tIns="48276" rIns="96552" bIns="48276" anchor="b" anchorCtr="0">
            <a:noAutofit/>
          </a:bodyPr>
          <a:lstStyle/>
          <a:p>
            <a:pPr algn="r"/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85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12888" y="1022350"/>
            <a:ext cx="431800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730315" y="4620196"/>
            <a:ext cx="5842519" cy="37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2" tIns="48276" rIns="96552" bIns="48276" anchor="t" anchorCtr="0">
            <a:noAutofit/>
          </a:bodyPr>
          <a:lstStyle/>
          <a:p>
            <a:endParaRPr/>
          </a:p>
        </p:txBody>
      </p:sp>
      <p:sp>
        <p:nvSpPr>
          <p:cNvPr id="138" name="Google Shape;138;p2:notes"/>
          <p:cNvSpPr txBox="1">
            <a:spLocks noGrp="1"/>
          </p:cNvSpPr>
          <p:nvPr>
            <p:ph type="sldNum" idx="12"/>
          </p:nvPr>
        </p:nvSpPr>
        <p:spPr>
          <a:xfrm>
            <a:off x="4136761" y="9118723"/>
            <a:ext cx="3164699" cy="48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2" tIns="48276" rIns="96552" bIns="48276" anchor="b" anchorCtr="0">
            <a:noAutofit/>
          </a:bodyPr>
          <a:lstStyle/>
          <a:p>
            <a:pPr algn="r"/>
            <a:fld id="{00000000-1234-1234-1234-123412341234}" type="slidenum">
              <a:rPr lang="en-US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/>
              <a:t>5</a:t>
            </a:fld>
            <a:endParaRPr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2764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98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7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8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7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1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9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2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6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5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4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9373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7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4.svg"/><Relationship Id="rId18" Type="http://schemas.openxmlformats.org/officeDocument/2006/relationships/image" Target="../media/image8.png"/><Relationship Id="rId3" Type="http://schemas.openxmlformats.org/officeDocument/2006/relationships/diagramData" Target="../diagrams/data1.xml"/><Relationship Id="rId21" Type="http://schemas.openxmlformats.org/officeDocument/2006/relationships/image" Target="../media/image62.svg"/><Relationship Id="rId7" Type="http://schemas.microsoft.com/office/2007/relationships/diagramDrawing" Target="../diagrams/drawing1.xml"/><Relationship Id="rId12" Type="http://schemas.openxmlformats.org/officeDocument/2006/relationships/image" Target="../media/image5.png"/><Relationship Id="rId17" Type="http://schemas.openxmlformats.org/officeDocument/2006/relationships/image" Target="../media/image58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2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56.svg"/><Relationship Id="rId10" Type="http://schemas.openxmlformats.org/officeDocument/2006/relationships/image" Target="../media/image4.png"/><Relationship Id="rId19" Type="http://schemas.openxmlformats.org/officeDocument/2006/relationships/image" Target="../media/image60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50.sv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lwvnebraska.org/join/" TargetMode="External"/><Relationship Id="rId7" Type="http://schemas.openxmlformats.org/officeDocument/2006/relationships/image" Target="../media/image12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5.svg"/><Relationship Id="rId4" Type="http://schemas.openxmlformats.org/officeDocument/2006/relationships/image" Target="../media/image10.png"/><Relationship Id="rId9" Type="http://schemas.openxmlformats.org/officeDocument/2006/relationships/image" Target="../media/image12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703089-96B3-4C4E-B6C0-4B9F0DDF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CD485B-2469-9D47-8580-584A2EB50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362" y="1842165"/>
            <a:ext cx="6136011" cy="2293165"/>
          </a:xfrm>
        </p:spPr>
        <p:txBody>
          <a:bodyPr/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1600" dirty="0"/>
              <a:t>Nonpartisan, nonprofit, grassroots organization advocating for voters’ role in democracy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1600" dirty="0">
                <a:ea typeface="Arial"/>
                <a:cs typeface="Arial"/>
                <a:sym typeface="Arial"/>
              </a:rPr>
              <a:t>Began over 100 years working for some women’s right to vote and since then advocated for expanding voting rights and access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1600" dirty="0">
                <a:ea typeface="Arial"/>
                <a:cs typeface="Arial"/>
                <a:sym typeface="Arial"/>
              </a:rPr>
              <a:t>Redistricting Goal: ”Support redistricting … that promote </a:t>
            </a:r>
            <a:r>
              <a:rPr lang="en-US" sz="1600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fair and </a:t>
            </a:r>
            <a:r>
              <a:rPr lang="en-US" sz="1600" b="1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effective representation</a:t>
            </a:r>
            <a:r>
              <a:rPr lang="en-US" sz="1600" b="1" dirty="0">
                <a:ea typeface="Arial"/>
                <a:cs typeface="Arial"/>
                <a:sym typeface="Arial"/>
              </a:rPr>
              <a:t> </a:t>
            </a:r>
            <a:r>
              <a:rPr lang="en-US" sz="1600" dirty="0">
                <a:ea typeface="Arial"/>
                <a:cs typeface="Arial"/>
                <a:sym typeface="Arial"/>
              </a:rPr>
              <a:t>at all levels of government with maximum opportunity for </a:t>
            </a:r>
            <a:r>
              <a:rPr lang="en-US" sz="1600" b="1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public participation</a:t>
            </a:r>
            <a:r>
              <a:rPr lang="en-US" sz="1600" dirty="0">
                <a:ea typeface="Arial"/>
                <a:cs typeface="Arial"/>
                <a:sym typeface="Arial"/>
              </a:rPr>
              <a:t>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4CEB62-92B5-A14A-94E8-4FCBA7CCBF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98748" y="759939"/>
            <a:ext cx="5692805" cy="1082226"/>
          </a:xfrm>
          <a:prstGeom prst="rect">
            <a:avLst/>
          </a:prstGeom>
        </p:spPr>
      </p:pic>
      <p:sp>
        <p:nvSpPr>
          <p:cNvPr id="6" name="Google Shape;141;p2">
            <a:extLst>
              <a:ext uri="{FF2B5EF4-FFF2-40B4-BE49-F238E27FC236}">
                <a16:creationId xmlns:a16="http://schemas.microsoft.com/office/drawing/2014/main" xmlns="" id="{2D62AC98-C32F-134F-B2E5-B11FB16E070E}"/>
              </a:ext>
            </a:extLst>
          </p:cNvPr>
          <p:cNvSpPr txBox="1">
            <a:spLocks/>
          </p:cNvSpPr>
          <p:nvPr/>
        </p:nvSpPr>
        <p:spPr>
          <a:xfrm>
            <a:off x="2939585" y="3424429"/>
            <a:ext cx="5653564" cy="26736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SzPct val="100000"/>
              <a:buNone/>
            </a:pPr>
            <a:endParaRPr lang="en-US" sz="4400" b="1" dirty="0">
              <a:solidFill>
                <a:schemeClr val="accent1"/>
              </a:solidFill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buSzPct val="100000"/>
              <a:buNone/>
            </a:pPr>
            <a:r>
              <a:rPr lang="en-US" sz="4400" b="1" dirty="0">
                <a:cs typeface="Arial"/>
                <a:sym typeface="Arial"/>
              </a:rPr>
              <a:t>Democracy only works when </a:t>
            </a:r>
            <a:r>
              <a:rPr lang="en-US" sz="4400" b="1" dirty="0">
                <a:solidFill>
                  <a:schemeClr val="accent6"/>
                </a:solidFill>
                <a:cs typeface="Arial"/>
                <a:sym typeface="Arial"/>
              </a:rPr>
              <a:t>we the people </a:t>
            </a:r>
            <a:r>
              <a:rPr lang="en-US" sz="4400" b="1" dirty="0">
                <a:cs typeface="Arial"/>
                <a:sym typeface="Arial"/>
              </a:rPr>
              <a:t>are in the know and engaged</a:t>
            </a:r>
            <a:endParaRPr lang="en-US" sz="4400" b="1" dirty="0"/>
          </a:p>
          <a:p>
            <a:pPr marL="0" indent="0">
              <a:lnSpc>
                <a:spcPct val="100000"/>
              </a:lnSpc>
              <a:buSzPct val="100000"/>
              <a:buFont typeface="Wingdings 2" pitchFamily="18" charset="2"/>
              <a:buNone/>
            </a:pPr>
            <a:endParaRPr lang="en-US" dirty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601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5A3DA535-154E-4346-A45D-83F51B522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537" y="4429495"/>
            <a:ext cx="6084643" cy="1401462"/>
          </a:xfrm>
        </p:spPr>
        <p:txBody>
          <a:bodyPr anchor="ctr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/>
              <a:t>Redistricting: </a:t>
            </a:r>
          </a:p>
          <a:p>
            <a:pPr algn="ctr">
              <a:spcBef>
                <a:spcPts val="0"/>
              </a:spcBef>
            </a:pPr>
            <a:r>
              <a:rPr lang="en-US" sz="3200" b="1" dirty="0"/>
              <a:t>Putting Your Vote on the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FFB28A-0E72-4848-9D6F-96109E27B5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190" b="15190"/>
          <a:stretch/>
        </p:blipFill>
        <p:spPr>
          <a:xfrm>
            <a:off x="396817" y="1132492"/>
            <a:ext cx="6148363" cy="30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7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5479D5-968E-4556-AEAC-B3297AF47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in Nebraska</a:t>
            </a:r>
            <a:endParaRPr lang="en-US" dirty="0"/>
          </a:p>
        </p:txBody>
      </p:sp>
      <p:sp>
        <p:nvSpPr>
          <p:cNvPr id="8" name="Google Shape;141;p2">
            <a:extLst>
              <a:ext uri="{FF2B5EF4-FFF2-40B4-BE49-F238E27FC236}">
                <a16:creationId xmlns:a16="http://schemas.microsoft.com/office/drawing/2014/main" xmlns="" id="{D3BB8908-F166-414C-B727-F3B960655F9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706879" y="574688"/>
            <a:ext cx="6046160" cy="273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457200" indent="-457200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sz="1600" dirty="0">
                <a:cs typeface="Arial"/>
                <a:sym typeface="Arial"/>
              </a:rPr>
              <a:t>Maps drawn by legislative research office</a:t>
            </a:r>
          </a:p>
          <a:p>
            <a:pPr marL="457200" indent="-457200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sz="1600" dirty="0">
                <a:cs typeface="Arial"/>
                <a:sym typeface="Arial"/>
              </a:rPr>
              <a:t>9 State Senators (Redistricting Committee) review/edit maps</a:t>
            </a:r>
          </a:p>
          <a:p>
            <a:pPr marL="0" indent="0">
              <a:lnSpc>
                <a:spcPct val="100000"/>
              </a:lnSpc>
              <a:buSzPct val="100000"/>
              <a:buNone/>
            </a:pPr>
            <a:endParaRPr lang="en-US" dirty="0">
              <a:cs typeface="Arial"/>
              <a:sym typeface="Arial"/>
            </a:endParaRPr>
          </a:p>
        </p:txBody>
      </p:sp>
      <p:sp>
        <p:nvSpPr>
          <p:cNvPr id="6" name="Google Shape;141;p2">
            <a:extLst>
              <a:ext uri="{FF2B5EF4-FFF2-40B4-BE49-F238E27FC236}">
                <a16:creationId xmlns:a16="http://schemas.microsoft.com/office/drawing/2014/main" xmlns="" id="{2DE8B74C-FA5A-2C4C-817E-B7F4ACC727F6}"/>
              </a:ext>
            </a:extLst>
          </p:cNvPr>
          <p:cNvSpPr txBox="1">
            <a:spLocks/>
          </p:cNvSpPr>
          <p:nvPr/>
        </p:nvSpPr>
        <p:spPr>
          <a:xfrm>
            <a:off x="2903177" y="4885386"/>
            <a:ext cx="5653564" cy="16026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SzPct val="100000"/>
              <a:buNone/>
            </a:pPr>
            <a:r>
              <a:rPr lang="en-US" sz="3600" b="1" dirty="0">
                <a:solidFill>
                  <a:schemeClr val="accent6"/>
                </a:solidFill>
                <a:cs typeface="Arial"/>
                <a:sym typeface="Arial"/>
              </a:rPr>
              <a:t>We the people</a:t>
            </a:r>
            <a:r>
              <a:rPr lang="en-US" sz="3600" b="1" dirty="0">
                <a:cs typeface="Arial"/>
                <a:sym typeface="Arial"/>
              </a:rPr>
              <a:t> are part of the process</a:t>
            </a:r>
            <a:endParaRPr lang="en-US" sz="3600" dirty="0">
              <a:cs typeface="Arial"/>
              <a:sym typeface="Arial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C3C43FC-0062-B14A-8D3D-B013D18D20E7}"/>
              </a:ext>
            </a:extLst>
          </p:cNvPr>
          <p:cNvGrpSpPr/>
          <p:nvPr/>
        </p:nvGrpSpPr>
        <p:grpSpPr>
          <a:xfrm>
            <a:off x="3022491" y="1387098"/>
            <a:ext cx="5534250" cy="3356173"/>
            <a:chOff x="300942" y="1124152"/>
            <a:chExt cx="8601758" cy="5216424"/>
          </a:xfrm>
        </p:grpSpPr>
        <p:graphicFrame>
          <p:nvGraphicFramePr>
            <p:cNvPr id="28" name="Diagram 27">
              <a:extLst>
                <a:ext uri="{FF2B5EF4-FFF2-40B4-BE49-F238E27FC236}">
                  <a16:creationId xmlns:a16="http://schemas.microsoft.com/office/drawing/2014/main" xmlns="" id="{376692BF-AF9F-0B42-AB93-AF69C4BE87F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12837090"/>
                </p:ext>
              </p:extLst>
            </p:nvPr>
          </p:nvGraphicFramePr>
          <p:xfrm>
            <a:off x="300942" y="1124152"/>
            <a:ext cx="8601758" cy="52164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29" name="Graphic 28" descr="Research">
              <a:extLst>
                <a:ext uri="{FF2B5EF4-FFF2-40B4-BE49-F238E27FC236}">
                  <a16:creationId xmlns:a16="http://schemas.microsoft.com/office/drawing/2014/main" xmlns="" id="{AFD7E4D0-D885-2148-96F2-6A03F87DE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73196" y="1361911"/>
              <a:ext cx="914400" cy="914400"/>
            </a:xfrm>
            <a:prstGeom prst="rect">
              <a:avLst/>
            </a:prstGeom>
          </p:spPr>
        </p:pic>
        <p:pic>
          <p:nvPicPr>
            <p:cNvPr id="30" name="Graphic 29" descr="Drawing compass">
              <a:extLst>
                <a:ext uri="{FF2B5EF4-FFF2-40B4-BE49-F238E27FC236}">
                  <a16:creationId xmlns:a16="http://schemas.microsoft.com/office/drawing/2014/main" xmlns="" id="{38370F8E-1B99-3944-A242-F68740116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021297" y="4485152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Customer review">
              <a:extLst>
                <a:ext uri="{FF2B5EF4-FFF2-40B4-BE49-F238E27FC236}">
                  <a16:creationId xmlns:a16="http://schemas.microsoft.com/office/drawing/2014/main" xmlns="" id="{CC4575A3-5DA4-9446-95B7-9A55B6317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4348057" y="5399552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Contract">
              <a:extLst>
                <a:ext uri="{FF2B5EF4-FFF2-40B4-BE49-F238E27FC236}">
                  <a16:creationId xmlns:a16="http://schemas.microsoft.com/office/drawing/2014/main" xmlns="" id="{A4E44B09-BFB1-064E-AAAE-D7AA9C741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6168178" y="4819448"/>
              <a:ext cx="914400" cy="914400"/>
            </a:xfrm>
            <a:prstGeom prst="rect">
              <a:avLst/>
            </a:prstGeom>
          </p:spPr>
        </p:pic>
        <p:pic>
          <p:nvPicPr>
            <p:cNvPr id="33" name="Graphic 32" descr="Pencil">
              <a:extLst>
                <a:ext uri="{FF2B5EF4-FFF2-40B4-BE49-F238E27FC236}">
                  <a16:creationId xmlns:a16="http://schemas.microsoft.com/office/drawing/2014/main" xmlns="" id="{25C224DE-578C-1348-A5E0-200630BEA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3922560" y="1761742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Handshake">
              <a:extLst>
                <a:ext uri="{FF2B5EF4-FFF2-40B4-BE49-F238E27FC236}">
                  <a16:creationId xmlns:a16="http://schemas.microsoft.com/office/drawing/2014/main" xmlns="" id="{6F291F6A-FAAF-F64E-A5FC-1046E4C94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5609211" y="1320962"/>
              <a:ext cx="914400" cy="914400"/>
            </a:xfrm>
            <a:prstGeom prst="rect">
              <a:avLst/>
            </a:prstGeom>
          </p:spPr>
        </p:pic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5778C696-5634-E643-9ABB-8A6F82E85F1B}"/>
                </a:ext>
              </a:extLst>
            </p:cNvPr>
            <p:cNvCxnSpPr>
              <a:cxnSpLocks/>
            </p:cNvCxnSpPr>
            <p:nvPr/>
          </p:nvCxnSpPr>
          <p:spPr>
            <a:xfrm>
              <a:off x="862345" y="2833809"/>
              <a:ext cx="0" cy="6569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81169166-0240-F846-998D-E43D69F2B41C}"/>
                </a:ext>
              </a:extLst>
            </p:cNvPr>
            <p:cNvCxnSpPr>
              <a:cxnSpLocks/>
            </p:cNvCxnSpPr>
            <p:nvPr/>
          </p:nvCxnSpPr>
          <p:spPr>
            <a:xfrm>
              <a:off x="7347870" y="3933479"/>
              <a:ext cx="0" cy="8859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047E0351-27A6-B948-A7E3-5FAE510DD481}"/>
                </a:ext>
              </a:extLst>
            </p:cNvPr>
            <p:cNvCxnSpPr>
              <a:cxnSpLocks/>
            </p:cNvCxnSpPr>
            <p:nvPr/>
          </p:nvCxnSpPr>
          <p:spPr>
            <a:xfrm>
              <a:off x="6060983" y="2882240"/>
              <a:ext cx="0" cy="56003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CD85DED2-CAE9-3742-A560-BB9CEB65C01E}"/>
                </a:ext>
              </a:extLst>
            </p:cNvPr>
            <p:cNvCxnSpPr>
              <a:cxnSpLocks/>
            </p:cNvCxnSpPr>
            <p:nvPr/>
          </p:nvCxnSpPr>
          <p:spPr>
            <a:xfrm>
              <a:off x="4805257" y="3939714"/>
              <a:ext cx="0" cy="6569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9F26D9BD-FEBB-D74E-B2F9-9DDE644A79DE}"/>
                </a:ext>
              </a:extLst>
            </p:cNvPr>
            <p:cNvCxnSpPr>
              <a:cxnSpLocks/>
            </p:cNvCxnSpPr>
            <p:nvPr/>
          </p:nvCxnSpPr>
          <p:spPr>
            <a:xfrm>
              <a:off x="3421062" y="2667988"/>
              <a:ext cx="0" cy="82272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899D2B8-5AAF-3041-8C00-D9CC039DD942}"/>
                </a:ext>
              </a:extLst>
            </p:cNvPr>
            <p:cNvCxnSpPr>
              <a:cxnSpLocks/>
            </p:cNvCxnSpPr>
            <p:nvPr/>
          </p:nvCxnSpPr>
          <p:spPr>
            <a:xfrm>
              <a:off x="2168979" y="3933479"/>
              <a:ext cx="0" cy="64749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Graphic 40" descr="Users">
              <a:extLst>
                <a:ext uri="{FF2B5EF4-FFF2-40B4-BE49-F238E27FC236}">
                  <a16:creationId xmlns:a16="http://schemas.microsoft.com/office/drawing/2014/main" xmlns="" id="{C3CF7248-853B-EC4F-BD35-DCF2DE536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3556779" y="2448899"/>
              <a:ext cx="914400" cy="914400"/>
            </a:xfrm>
            <a:prstGeom prst="rect">
              <a:avLst/>
            </a:prstGeom>
          </p:spPr>
        </p:pic>
        <p:pic>
          <p:nvPicPr>
            <p:cNvPr id="42" name="Graphic 41" descr="Users">
              <a:extLst>
                <a:ext uri="{FF2B5EF4-FFF2-40B4-BE49-F238E27FC236}">
                  <a16:creationId xmlns:a16="http://schemas.microsoft.com/office/drawing/2014/main" xmlns="" id="{A3135EB6-EAA4-C540-AC6C-E0B49A154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6433470" y="1974972"/>
              <a:ext cx="914400" cy="914400"/>
            </a:xfrm>
            <a:prstGeom prst="rect">
              <a:avLst/>
            </a:prstGeom>
          </p:spPr>
        </p:pic>
        <p:pic>
          <p:nvPicPr>
            <p:cNvPr id="43" name="Graphic 42" descr="Users">
              <a:extLst>
                <a:ext uri="{FF2B5EF4-FFF2-40B4-BE49-F238E27FC236}">
                  <a16:creationId xmlns:a16="http://schemas.microsoft.com/office/drawing/2014/main" xmlns="" id="{99673EF9-1464-924F-AEB0-5B28F5A57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3540962" y="537201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542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51427" tIns="25706" rIns="51427" bIns="25706" rtlCol="0" anchor="ctr" anchorCtr="0">
            <a:normAutofit/>
          </a:bodyPr>
          <a:lstStyle/>
          <a:p>
            <a:pPr>
              <a:buClr>
                <a:schemeClr val="accent2"/>
              </a:buClr>
              <a:buSzPts val="6000"/>
            </a:pPr>
            <a:r>
              <a:rPr lang="en-US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League</a:t>
            </a:r>
            <a:br>
              <a:rPr lang="en-US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</a:br>
            <a:r>
              <a:rPr lang="en-US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Actions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1" name="Google Shape;141;p2"/>
          <p:cNvSpPr txBox="1">
            <a:spLocks noGrp="1"/>
          </p:cNvSpPr>
          <p:nvPr>
            <p:ph idx="1"/>
          </p:nvPr>
        </p:nvSpPr>
        <p:spPr>
          <a:xfrm>
            <a:off x="2957384" y="148282"/>
            <a:ext cx="5354594" cy="59147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1427" tIns="25706" rIns="51427" bIns="25706" rtlCol="0" anchor="t" anchorCtr="0">
            <a:normAutofit/>
          </a:bodyPr>
          <a:lstStyle/>
          <a:p>
            <a:pPr marL="55721" indent="0">
              <a:lnSpc>
                <a:spcPct val="100000"/>
              </a:lnSpc>
              <a:buSzPct val="100000"/>
              <a:buNone/>
            </a:pPr>
            <a:endParaRPr lang="en-US" dirty="0">
              <a:cs typeface="Arial"/>
              <a:sym typeface="Arial"/>
            </a:endParaRPr>
          </a:p>
          <a:p>
            <a:pPr marL="312896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dirty="0" smtClean="0">
                <a:cs typeface="Arial"/>
                <a:sym typeface="Arial"/>
              </a:rPr>
              <a:t>Publicity</a:t>
            </a:r>
          </a:p>
          <a:p>
            <a:pPr marL="690086" lvl="1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dirty="0" smtClean="0">
                <a:cs typeface="Arial"/>
                <a:sym typeface="Arial"/>
              </a:rPr>
              <a:t>Informational Flyer</a:t>
            </a:r>
          </a:p>
          <a:p>
            <a:pPr marL="690086" lvl="1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dirty="0" smtClean="0">
                <a:cs typeface="Arial"/>
                <a:sym typeface="Arial"/>
              </a:rPr>
              <a:t>Brochure</a:t>
            </a:r>
          </a:p>
          <a:p>
            <a:pPr marL="690086" lvl="1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dirty="0" smtClean="0">
                <a:cs typeface="Arial"/>
                <a:sym typeface="Arial"/>
              </a:rPr>
              <a:t>Posters</a:t>
            </a:r>
          </a:p>
          <a:p>
            <a:pPr marL="690086" lvl="1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dirty="0" smtClean="0">
                <a:cs typeface="Arial"/>
                <a:sym typeface="Arial"/>
              </a:rPr>
              <a:t>Action Sheet</a:t>
            </a:r>
          </a:p>
          <a:p>
            <a:pPr marL="312896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dirty="0" smtClean="0">
                <a:cs typeface="Arial"/>
                <a:sym typeface="Arial"/>
              </a:rPr>
              <a:t>Videos</a:t>
            </a:r>
            <a:endParaRPr lang="en-US" dirty="0">
              <a:cs typeface="Arial"/>
              <a:sym typeface="Arial"/>
            </a:endParaRPr>
          </a:p>
          <a:p>
            <a:pPr marL="690086" lvl="1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dirty="0" smtClean="0">
                <a:cs typeface="Arial"/>
                <a:sym typeface="Arial"/>
              </a:rPr>
              <a:t>Meant to Represent: putting your vote on the Map</a:t>
            </a:r>
          </a:p>
          <a:p>
            <a:pPr marL="690086" lvl="1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dirty="0" smtClean="0">
                <a:cs typeface="Arial"/>
                <a:sym typeface="Arial"/>
              </a:rPr>
              <a:t>Meant to Represent: </a:t>
            </a:r>
            <a:r>
              <a:rPr lang="en-US" dirty="0" err="1" smtClean="0">
                <a:cs typeface="Arial"/>
                <a:sym typeface="Arial"/>
              </a:rPr>
              <a:t>Districtr</a:t>
            </a:r>
            <a:r>
              <a:rPr lang="en-US" dirty="0" smtClean="0">
                <a:cs typeface="Arial"/>
                <a:sym typeface="Arial"/>
              </a:rPr>
              <a:t> Overview</a:t>
            </a:r>
            <a:endParaRPr lang="en-US" dirty="0">
              <a:cs typeface="Arial"/>
              <a:sym typeface="Arial"/>
            </a:endParaRPr>
          </a:p>
          <a:p>
            <a:pPr marL="690086" lvl="1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dirty="0" smtClean="0">
                <a:cs typeface="Arial"/>
                <a:sym typeface="Arial"/>
              </a:rPr>
              <a:t>LWVGO Dine &amp; Discuss</a:t>
            </a:r>
          </a:p>
          <a:p>
            <a:pPr marL="690086" lvl="1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dirty="0" smtClean="0">
                <a:cs typeface="Arial"/>
                <a:sym typeface="Arial"/>
              </a:rPr>
              <a:t>GOTV Game Show</a:t>
            </a:r>
            <a:endParaRPr lang="en-US" dirty="0">
              <a:cs typeface="Arial"/>
              <a:sym typeface="Arial"/>
            </a:endParaRPr>
          </a:p>
          <a:p>
            <a:pPr marL="312896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dirty="0" smtClean="0">
                <a:cs typeface="Arial"/>
                <a:sym typeface="Arial"/>
              </a:rPr>
              <a:t>PowerPoints and Scripts </a:t>
            </a:r>
          </a:p>
          <a:p>
            <a:pPr marL="690086" lvl="1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dirty="0" smtClean="0">
                <a:cs typeface="Arial"/>
                <a:sym typeface="Arial"/>
              </a:rPr>
              <a:t>M2R: Putting Your Vote on the Map – English and Spanish</a:t>
            </a:r>
          </a:p>
          <a:p>
            <a:pPr marL="690086" lvl="1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dirty="0" smtClean="0">
                <a:cs typeface="Arial"/>
                <a:sym typeface="Arial"/>
              </a:rPr>
              <a:t>Redistricting Highlights – English and </a:t>
            </a:r>
            <a:r>
              <a:rPr lang="en-US" dirty="0" smtClean="0">
                <a:cs typeface="Arial"/>
                <a:sym typeface="Arial"/>
              </a:rPr>
              <a:t>Spanish</a:t>
            </a:r>
            <a:endParaRPr lang="en-US" dirty="0" smtClean="0">
              <a:cs typeface="Arial"/>
              <a:sym typeface="Arial"/>
            </a:endParaRPr>
          </a:p>
          <a:p>
            <a:pPr marL="690086" lvl="1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dirty="0" smtClean="0">
                <a:cs typeface="Arial"/>
                <a:sym typeface="Arial"/>
              </a:rPr>
              <a:t>Whose Line Game Show</a:t>
            </a:r>
            <a:endParaRPr lang="en-US" dirty="0">
              <a:cs typeface="Arial"/>
              <a:sym typeface="Arial"/>
            </a:endParaRPr>
          </a:p>
          <a:p>
            <a:pPr marL="55721" indent="0">
              <a:lnSpc>
                <a:spcPct val="100000"/>
              </a:lnSpc>
              <a:buSzPct val="100000"/>
              <a:buNone/>
            </a:pPr>
            <a:endParaRPr lang="en-US" dirty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67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51427" tIns="25706" rIns="51427" bIns="25706" rtlCol="0" anchor="ctr" anchorCtr="0">
            <a:normAutofit/>
          </a:bodyPr>
          <a:lstStyle/>
          <a:p>
            <a:pPr>
              <a:buClr>
                <a:schemeClr val="accent2"/>
              </a:buClr>
              <a:buSzPts val="6000"/>
            </a:pPr>
            <a:r>
              <a:rPr lang="en-US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What’s Next?</a:t>
            </a:r>
            <a:br>
              <a:rPr lang="en-US" dirty="0">
                <a:solidFill>
                  <a:schemeClr val="bg1"/>
                </a:solidFill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Take Action!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1" name="Google Shape;141;p2"/>
          <p:cNvSpPr txBox="1">
            <a:spLocks noGrp="1"/>
          </p:cNvSpPr>
          <p:nvPr>
            <p:ph idx="1"/>
          </p:nvPr>
        </p:nvSpPr>
        <p:spPr>
          <a:xfrm>
            <a:off x="4481384" y="953388"/>
            <a:ext cx="4061254" cy="49366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1427" tIns="25706" rIns="51427" bIns="25706" rtlCol="0" anchor="t" anchorCtr="0">
            <a:normAutofit fontScale="47500" lnSpcReduction="20000"/>
          </a:bodyPr>
          <a:lstStyle/>
          <a:p>
            <a:pPr marL="312896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sz="3600" dirty="0">
                <a:cs typeface="Arial"/>
                <a:sym typeface="Arial"/>
              </a:rPr>
              <a:t>Contact policy </a:t>
            </a:r>
            <a:r>
              <a:rPr lang="en-US" sz="3600" dirty="0" smtClean="0">
                <a:cs typeface="Arial"/>
                <a:sym typeface="Arial"/>
              </a:rPr>
              <a:t>makers </a:t>
            </a:r>
            <a:endParaRPr lang="en-US" sz="3600" dirty="0">
              <a:cs typeface="Arial"/>
              <a:sym typeface="Arial"/>
            </a:endParaRPr>
          </a:p>
          <a:p>
            <a:pPr marL="690086" lvl="1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sz="3600" dirty="0">
                <a:cs typeface="Arial"/>
                <a:sym typeface="Arial"/>
              </a:rPr>
              <a:t>Call, write letters, email, etc.</a:t>
            </a:r>
          </a:p>
          <a:p>
            <a:pPr marL="690086" lvl="1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sz="3600" dirty="0">
                <a:cs typeface="Arial"/>
                <a:sym typeface="Arial"/>
              </a:rPr>
              <a:t>Provide input online</a:t>
            </a:r>
          </a:p>
          <a:p>
            <a:pPr marL="312896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sz="3600" dirty="0" smtClean="0">
                <a:cs typeface="Arial"/>
                <a:sym typeface="Arial"/>
              </a:rPr>
              <a:t>Attend </a:t>
            </a:r>
            <a:r>
              <a:rPr lang="en-US" sz="3600" dirty="0" smtClean="0">
                <a:cs typeface="Arial"/>
                <a:sym typeface="Arial"/>
              </a:rPr>
              <a:t>events</a:t>
            </a:r>
          </a:p>
          <a:p>
            <a:pPr marL="690086" lvl="1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sz="3600" dirty="0" smtClean="0">
                <a:cs typeface="Arial"/>
                <a:sym typeface="Arial"/>
              </a:rPr>
              <a:t>Meant to Represent Workshops</a:t>
            </a:r>
          </a:p>
          <a:p>
            <a:pPr marL="690086" lvl="1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sz="3600" dirty="0" smtClean="0">
                <a:cs typeface="Arial"/>
                <a:sym typeface="Arial"/>
              </a:rPr>
              <a:t>Day </a:t>
            </a:r>
            <a:r>
              <a:rPr lang="en-US" sz="3600" dirty="0">
                <a:cs typeface="Arial"/>
                <a:sym typeface="Arial"/>
              </a:rPr>
              <a:t>of Action </a:t>
            </a:r>
            <a:r>
              <a:rPr lang="en-US" sz="3600" dirty="0" smtClean="0">
                <a:cs typeface="Arial"/>
                <a:sym typeface="Arial"/>
              </a:rPr>
              <a:t>Sept 18</a:t>
            </a:r>
            <a:endParaRPr lang="en-US" sz="3600" dirty="0">
              <a:cs typeface="Arial"/>
              <a:sym typeface="Arial"/>
            </a:endParaRPr>
          </a:p>
          <a:p>
            <a:pPr marL="690086" lvl="1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sz="3600" dirty="0" smtClean="0">
                <a:cs typeface="Arial"/>
                <a:sym typeface="Arial"/>
              </a:rPr>
              <a:t>Public </a:t>
            </a:r>
            <a:r>
              <a:rPr lang="en-US" sz="3600" dirty="0">
                <a:cs typeface="Arial"/>
                <a:sym typeface="Arial"/>
              </a:rPr>
              <a:t>Hearings</a:t>
            </a:r>
          </a:p>
          <a:p>
            <a:pPr marL="312896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sz="3600" dirty="0" smtClean="0">
                <a:cs typeface="Arial"/>
                <a:sym typeface="Arial"/>
              </a:rPr>
              <a:t>Join </a:t>
            </a:r>
            <a:r>
              <a:rPr lang="en-US" sz="3600" dirty="0">
                <a:cs typeface="Arial"/>
                <a:sym typeface="Arial"/>
              </a:rPr>
              <a:t>the LWVNE</a:t>
            </a:r>
          </a:p>
          <a:p>
            <a:pPr marL="690086" lvl="1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sz="3600" dirty="0">
                <a:cs typeface="Arial"/>
                <a:sym typeface="Arial"/>
                <a:hlinkClick r:id="rId3"/>
              </a:rPr>
              <a:t>https://</a:t>
            </a:r>
            <a:r>
              <a:rPr lang="en-US" sz="3600" dirty="0" smtClean="0">
                <a:cs typeface="Arial"/>
                <a:sym typeface="Arial"/>
                <a:hlinkClick r:id="rId3"/>
              </a:rPr>
              <a:t>lwvnebraska.org/join/</a:t>
            </a:r>
            <a:endParaRPr lang="en-US" sz="3600" dirty="0" smtClean="0">
              <a:cs typeface="Arial"/>
              <a:sym typeface="Arial"/>
            </a:endParaRPr>
          </a:p>
          <a:p>
            <a:pPr marL="690086" lvl="1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sz="3600" dirty="0" smtClean="0">
                <a:cs typeface="Arial"/>
                <a:sym typeface="Arial"/>
              </a:rPr>
              <a:t>#</a:t>
            </a:r>
            <a:r>
              <a:rPr lang="en-US" sz="3600" dirty="0" err="1" smtClean="0">
                <a:cs typeface="Arial"/>
                <a:sym typeface="Arial"/>
              </a:rPr>
              <a:t>FairMaps</a:t>
            </a:r>
            <a:endParaRPr lang="en-US" sz="3600" dirty="0" smtClean="0">
              <a:cs typeface="Arial"/>
              <a:sym typeface="Arial"/>
            </a:endParaRPr>
          </a:p>
          <a:p>
            <a:pPr marL="312896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sz="3600" dirty="0" smtClean="0">
                <a:cs typeface="Arial"/>
                <a:sym typeface="Arial"/>
              </a:rPr>
              <a:t>Follow Advocacy </a:t>
            </a:r>
            <a:r>
              <a:rPr lang="en-US" sz="3600" dirty="0">
                <a:cs typeface="Arial"/>
                <a:sym typeface="Arial"/>
              </a:rPr>
              <a:t>Groups </a:t>
            </a:r>
          </a:p>
          <a:p>
            <a:pPr marL="1032986" lvl="2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sz="3600" dirty="0">
                <a:cs typeface="Arial"/>
                <a:sym typeface="Arial"/>
              </a:rPr>
              <a:t>Common Cause</a:t>
            </a:r>
          </a:p>
          <a:p>
            <a:pPr marL="1032986" lvl="2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sz="3600" dirty="0">
                <a:cs typeface="Arial"/>
                <a:sym typeface="Arial"/>
              </a:rPr>
              <a:t>The Redistricting Network</a:t>
            </a:r>
          </a:p>
          <a:p>
            <a:pPr marL="1032986" lvl="2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sz="3600" dirty="0">
                <a:cs typeface="Arial"/>
                <a:sym typeface="Arial"/>
              </a:rPr>
              <a:t>Princeton Gerrymandering Project</a:t>
            </a:r>
          </a:p>
          <a:p>
            <a:pPr marL="1032986" lvl="2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sz="3600" dirty="0" err="1">
                <a:cs typeface="Arial"/>
                <a:sym typeface="Arial"/>
              </a:rPr>
              <a:t>Ballotpedia</a:t>
            </a:r>
            <a:endParaRPr lang="en-US" sz="3600" dirty="0">
              <a:cs typeface="Arial"/>
              <a:sym typeface="Arial"/>
            </a:endParaRPr>
          </a:p>
          <a:p>
            <a:pPr marL="432911" lvl="1" indent="0">
              <a:lnSpc>
                <a:spcPct val="100000"/>
              </a:lnSpc>
              <a:buSzPct val="100000"/>
              <a:buNone/>
            </a:pPr>
            <a:endParaRPr lang="en-US" dirty="0" smtClean="0">
              <a:cs typeface="Arial"/>
              <a:sym typeface="Arial"/>
            </a:endParaRPr>
          </a:p>
          <a:p>
            <a:pPr marL="690086" lvl="1" indent="-257175">
              <a:lnSpc>
                <a:spcPct val="100000"/>
              </a:lnSpc>
              <a:buSzPct val="100000"/>
              <a:buFont typeface="Wingdings" pitchFamily="2" charset="2"/>
              <a:buChar char="q"/>
            </a:pPr>
            <a:endParaRPr lang="en-US" dirty="0">
              <a:cs typeface="Arial"/>
              <a:sym typeface="Arial"/>
            </a:endParaRPr>
          </a:p>
        </p:txBody>
      </p:sp>
      <p:pic>
        <p:nvPicPr>
          <p:cNvPr id="4" name="Graphic 3" descr="Send">
            <a:extLst>
              <a:ext uri="{FF2B5EF4-FFF2-40B4-BE49-F238E27FC236}">
                <a16:creationId xmlns:a16="http://schemas.microsoft.com/office/drawing/2014/main" xmlns="" id="{9AEABB96-0013-B348-B4AB-9B8BDCBC4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28749" y="1510862"/>
            <a:ext cx="685800" cy="685800"/>
          </a:xfrm>
          <a:prstGeom prst="rect">
            <a:avLst/>
          </a:prstGeom>
        </p:spPr>
      </p:pic>
      <p:pic>
        <p:nvPicPr>
          <p:cNvPr id="7" name="Graphic 6" descr="Customer review">
            <a:extLst>
              <a:ext uri="{FF2B5EF4-FFF2-40B4-BE49-F238E27FC236}">
                <a16:creationId xmlns:a16="http://schemas.microsoft.com/office/drawing/2014/main" xmlns="" id="{7CDF040A-1B6C-AC4A-A21C-03FFB6613A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458633" y="2806700"/>
            <a:ext cx="685800" cy="685800"/>
          </a:xfrm>
          <a:prstGeom prst="rect">
            <a:avLst/>
          </a:prstGeom>
        </p:spPr>
      </p:pic>
      <p:pic>
        <p:nvPicPr>
          <p:cNvPr id="9" name="Graphic 8" descr="Shooting star">
            <a:extLst>
              <a:ext uri="{FF2B5EF4-FFF2-40B4-BE49-F238E27FC236}">
                <a16:creationId xmlns:a16="http://schemas.microsoft.com/office/drawing/2014/main" xmlns="" id="{643A35D2-555E-404E-B448-EAE3356090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28749" y="4108069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2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5479D5-968E-4556-AEAC-B3297AF47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can do to protect your vote</a:t>
            </a:r>
          </a:p>
        </p:txBody>
      </p:sp>
      <p:sp>
        <p:nvSpPr>
          <p:cNvPr id="8" name="Google Shape;141;p2">
            <a:extLst>
              <a:ext uri="{FF2B5EF4-FFF2-40B4-BE49-F238E27FC236}">
                <a16:creationId xmlns:a16="http://schemas.microsoft.com/office/drawing/2014/main" xmlns="" id="{D3BB8908-F166-414C-B727-F3B960655F9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766536" y="684658"/>
            <a:ext cx="6046160" cy="428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457200" indent="-457200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sz="1600" dirty="0">
                <a:cs typeface="Arial"/>
                <a:sym typeface="Arial"/>
              </a:rPr>
              <a:t>Talk to friends and family</a:t>
            </a:r>
          </a:p>
          <a:p>
            <a:pPr marL="457200" indent="-457200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sz="1600" dirty="0">
                <a:cs typeface="Arial"/>
                <a:sym typeface="Arial"/>
              </a:rPr>
              <a:t>Use the internet and social media</a:t>
            </a:r>
          </a:p>
          <a:p>
            <a:pPr marL="457200" indent="-457200">
              <a:lnSpc>
                <a:spcPct val="100000"/>
              </a:lnSpc>
              <a:buSzPct val="100000"/>
              <a:buFont typeface="Wingdings" pitchFamily="2" charset="2"/>
              <a:buChar char="q"/>
            </a:pPr>
            <a:endParaRPr lang="en-US" sz="1600" dirty="0">
              <a:cs typeface="Arial"/>
              <a:sym typeface="Arial"/>
            </a:endParaRPr>
          </a:p>
          <a:p>
            <a:pPr marL="457200" indent="-457200">
              <a:lnSpc>
                <a:spcPct val="100000"/>
              </a:lnSpc>
              <a:buSzPct val="100000"/>
              <a:buFont typeface="Wingdings" pitchFamily="2" charset="2"/>
              <a:buChar char="q"/>
            </a:pPr>
            <a:endParaRPr lang="en-US" sz="1600" dirty="0">
              <a:cs typeface="Arial"/>
              <a:sym typeface="Arial"/>
            </a:endParaRPr>
          </a:p>
          <a:p>
            <a:pPr marL="457200" indent="-457200">
              <a:lnSpc>
                <a:spcPct val="100000"/>
              </a:lnSpc>
              <a:buSzPct val="100000"/>
              <a:buFont typeface="Wingdings" pitchFamily="2" charset="2"/>
              <a:buChar char="q"/>
            </a:pPr>
            <a:endParaRPr lang="en-US" sz="1600" dirty="0">
              <a:cs typeface="Arial"/>
              <a:sym typeface="Arial"/>
            </a:endParaRPr>
          </a:p>
          <a:p>
            <a:pPr marL="457200" indent="-457200">
              <a:lnSpc>
                <a:spcPct val="100000"/>
              </a:lnSpc>
              <a:buSzPct val="100000"/>
              <a:buFont typeface="Wingdings" pitchFamily="2" charset="2"/>
              <a:buChar char="q"/>
            </a:pPr>
            <a:endParaRPr lang="en-US" sz="1600" dirty="0">
              <a:cs typeface="Arial"/>
              <a:sym typeface="Arial"/>
            </a:endParaRPr>
          </a:p>
          <a:p>
            <a:pPr marL="457200" indent="-457200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sz="1600" dirty="0">
                <a:cs typeface="Arial"/>
                <a:sym typeface="Arial"/>
              </a:rPr>
              <a:t>Contact policy makers</a:t>
            </a:r>
          </a:p>
          <a:p>
            <a:pPr marL="457200" indent="-457200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sz="1600" dirty="0">
                <a:cs typeface="Arial"/>
                <a:sym typeface="Arial"/>
              </a:rPr>
              <a:t>Attend public hearings (Mid Sept. Date TBD)</a:t>
            </a:r>
          </a:p>
          <a:p>
            <a:pPr marL="457200" indent="-457200">
              <a:lnSpc>
                <a:spcPct val="100000"/>
              </a:lnSpc>
              <a:buSzPct val="100000"/>
              <a:buFont typeface="Wingdings" pitchFamily="2" charset="2"/>
              <a:buChar char="q"/>
            </a:pPr>
            <a:r>
              <a:rPr lang="en-US" sz="1600" dirty="0">
                <a:cs typeface="Arial"/>
                <a:sym typeface="Arial"/>
              </a:rPr>
              <a:t>Join Day of Action (Sept. 18)</a:t>
            </a:r>
          </a:p>
          <a:p>
            <a:pPr marL="0" indent="0">
              <a:lnSpc>
                <a:spcPct val="100000"/>
              </a:lnSpc>
              <a:buSzPct val="100000"/>
              <a:buNone/>
            </a:pPr>
            <a:endParaRPr lang="en-US" dirty="0">
              <a:cs typeface="Arial"/>
              <a:sym typeface="Arial"/>
            </a:endParaRPr>
          </a:p>
        </p:txBody>
      </p:sp>
      <p:sp>
        <p:nvSpPr>
          <p:cNvPr id="6" name="Google Shape;141;p2">
            <a:extLst>
              <a:ext uri="{FF2B5EF4-FFF2-40B4-BE49-F238E27FC236}">
                <a16:creationId xmlns:a16="http://schemas.microsoft.com/office/drawing/2014/main" xmlns="" id="{2DE8B74C-FA5A-2C4C-817E-B7F4ACC727F6}"/>
              </a:ext>
            </a:extLst>
          </p:cNvPr>
          <p:cNvSpPr txBox="1">
            <a:spLocks/>
          </p:cNvSpPr>
          <p:nvPr/>
        </p:nvSpPr>
        <p:spPr>
          <a:xfrm>
            <a:off x="3121988" y="3708839"/>
            <a:ext cx="5038858" cy="27330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00000"/>
              <a:buNone/>
            </a:pPr>
            <a:endParaRPr lang="en-US" sz="4400" dirty="0"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buSzPct val="100000"/>
              <a:buNone/>
            </a:pPr>
            <a:r>
              <a:rPr lang="en-US" sz="3700" b="1" dirty="0">
                <a:solidFill>
                  <a:schemeClr val="accent1"/>
                </a:solidFill>
                <a:cs typeface="Arial"/>
                <a:sym typeface="Arial"/>
              </a:rPr>
              <a:t>You voice </a:t>
            </a:r>
            <a:r>
              <a:rPr lang="en-US" sz="3700" b="1" dirty="0">
                <a:cs typeface="Arial"/>
                <a:sym typeface="Arial"/>
              </a:rPr>
              <a:t>is </a:t>
            </a:r>
            <a:r>
              <a:rPr lang="en-US" sz="3700" b="1" dirty="0">
                <a:solidFill>
                  <a:schemeClr val="accent6"/>
                </a:solidFill>
                <a:cs typeface="Arial"/>
                <a:sym typeface="Arial"/>
              </a:rPr>
              <a:t>important</a:t>
            </a:r>
            <a:r>
              <a:rPr lang="en-US" sz="3700" b="1" dirty="0">
                <a:solidFill>
                  <a:schemeClr val="accent1"/>
                </a:solidFill>
                <a:cs typeface="Arial"/>
                <a:sym typeface="Arial"/>
              </a:rPr>
              <a:t> </a:t>
            </a:r>
            <a:r>
              <a:rPr lang="en-US" sz="3700" b="1" dirty="0">
                <a:cs typeface="Arial"/>
                <a:sym typeface="Arial"/>
              </a:rPr>
              <a:t>and a necessary part of our democracy</a:t>
            </a:r>
            <a:endParaRPr lang="en-US" sz="3700" b="1" dirty="0"/>
          </a:p>
          <a:p>
            <a:pPr marL="0" indent="0">
              <a:lnSpc>
                <a:spcPct val="100000"/>
              </a:lnSpc>
              <a:buSzPct val="100000"/>
              <a:buFont typeface="Wingdings 2" pitchFamily="18" charset="2"/>
              <a:buNone/>
            </a:pPr>
            <a:endParaRPr lang="en-US" dirty="0"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2710AF-ACF9-7049-A677-48D7440BC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988" y="1642407"/>
            <a:ext cx="4532577" cy="143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7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6" grpId="0"/>
    </p:bldLst>
  </p:timing>
</p:sld>
</file>

<file path=ppt/theme/theme1.xml><?xml version="1.0" encoding="utf-8"?>
<a:theme xmlns:a="http://schemas.openxmlformats.org/drawingml/2006/main" name="Frame">
  <a:themeElements>
    <a:clrScheme name="Custom 4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7A4679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{FD7FC851-1CFC-A744-A0C9-02664725CD57}tf10001124</Template>
  <TotalTime>13690</TotalTime>
  <Words>308</Words>
  <Application>Microsoft Office PowerPoint</Application>
  <PresentationFormat>On-screen Show (4:3)</PresentationFormat>
  <Paragraphs>72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Wingdings 2</vt:lpstr>
      <vt:lpstr>Corbel</vt:lpstr>
      <vt:lpstr>Wingdings</vt:lpstr>
      <vt:lpstr>Arial</vt:lpstr>
      <vt:lpstr>Frame</vt:lpstr>
      <vt:lpstr>Who We Are </vt:lpstr>
      <vt:lpstr>PowerPoint Presentation</vt:lpstr>
      <vt:lpstr>Mapping in Nebraska</vt:lpstr>
      <vt:lpstr>League Actions</vt:lpstr>
      <vt:lpstr>What’s Next? Take Action!</vt:lpstr>
      <vt:lpstr>What you can do to protect your vote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Demetrius Fisher</dc:creator>
  <cp:lastModifiedBy>Sheri Stclair</cp:lastModifiedBy>
  <cp:revision>359</cp:revision>
  <cp:lastPrinted>2021-08-04T00:28:35Z</cp:lastPrinted>
  <dcterms:created xsi:type="dcterms:W3CDTF">2020-10-15T14:24:22Z</dcterms:created>
  <dcterms:modified xsi:type="dcterms:W3CDTF">2021-08-04T00:28:49Z</dcterms:modified>
</cp:coreProperties>
</file>